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37" r:id="rId5"/>
    <p:sldId id="334" r:id="rId6"/>
    <p:sldId id="335" r:id="rId7"/>
    <p:sldId id="336" r:id="rId8"/>
    <p:sldId id="298" r:id="rId9"/>
    <p:sldId id="338" r:id="rId10"/>
    <p:sldId id="339" r:id="rId11"/>
    <p:sldId id="342" r:id="rId12"/>
    <p:sldId id="341" r:id="rId13"/>
    <p:sldId id="345" r:id="rId14"/>
    <p:sldId id="343" r:id="rId15"/>
    <p:sldId id="344" r:id="rId16"/>
    <p:sldId id="346" r:id="rId17"/>
    <p:sldId id="348" r:id="rId18"/>
    <p:sldId id="349" r:id="rId19"/>
    <p:sldId id="34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Overview" id="{DB46811D-E2F0-49E9-B63C-A5AE22172CC1}">
          <p14:sldIdLst>
            <p14:sldId id="337"/>
            <p14:sldId id="334"/>
            <p14:sldId id="335"/>
            <p14:sldId id="336"/>
          </p14:sldIdLst>
        </p14:section>
        <p14:section name="Methodology" id="{78ACC7A0-DE91-425A-8B4F-6FC87FD366F5}">
          <p14:sldIdLst>
            <p14:sldId id="298"/>
            <p14:sldId id="338"/>
            <p14:sldId id="339"/>
            <p14:sldId id="342"/>
            <p14:sldId id="341"/>
            <p14:sldId id="345"/>
            <p14:sldId id="343"/>
            <p14:sldId id="344"/>
            <p14:sldId id="346"/>
            <p14:sldId id="348"/>
            <p14:sldId id="349"/>
            <p14:sldId id="347"/>
          </p14:sldIdLst>
        </p14:section>
        <p14:section name="Insights drawn from EDA" id="{4421A717-C8C9-4F0A-9241-14B029023360}">
          <p14:sldIdLst>
            <p14:sldId id="284"/>
            <p14:sldId id="269"/>
            <p14:sldId id="304"/>
            <p14:sldId id="305"/>
            <p14:sldId id="307"/>
            <p14:sldId id="306"/>
            <p14:sldId id="308"/>
            <p14:sldId id="270"/>
            <p14:sldId id="309"/>
            <p14:sldId id="310"/>
            <p14:sldId id="311"/>
            <p14:sldId id="312"/>
            <p14:sldId id="314"/>
            <p14:sldId id="313"/>
            <p14:sldId id="315"/>
            <p14:sldId id="316"/>
            <p14:sldId id="317"/>
          </p14:sldIdLst>
        </p14:section>
        <p14:section name="Launch Site Proximity Analysis" id="{679EF6F0-0A1E-410E-9C2B-99C41D5C0852}">
          <p14:sldIdLst>
            <p14:sldId id="294"/>
            <p14:sldId id="296"/>
            <p14:sldId id="318"/>
            <p14:sldId id="319"/>
          </p14:sldIdLst>
        </p14:section>
        <p14:section name="Build a Dashboard with Plotly Dash" id="{6C6A3BC9-8C28-43F4-B83C-EC6AB987ECA5}">
          <p14:sldIdLst>
            <p14:sldId id="321"/>
            <p14:sldId id="322"/>
            <p14:sldId id="323"/>
            <p14:sldId id="324"/>
          </p14:sldIdLst>
        </p14:section>
        <p14:section name="Predictive Analysis (Classification)" id="{54FD0487-DFAD-49B4-95BF-840D0F57253C}">
          <p14:sldIdLst>
            <p14:sldId id="288"/>
            <p14:sldId id="289"/>
            <p14:sldId id="320"/>
            <p14:sldId id="274"/>
            <p14:sldId id="275"/>
          </p14:sldIdLst>
        </p14:section>
        <p14:section name="Goodbye, and Thanks!" id="{16CB3AC1-C9FF-45FC-8338-A7DD8E6801AB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61" autoAdjust="0"/>
    <p:restoredTop sz="86436" autoAdjust="0"/>
  </p:normalViewPr>
  <p:slideViewPr>
    <p:cSldViewPr snapToGrid="0" snapToObjects="1">
      <p:cViewPr varScale="1">
        <p:scale>
          <a:sx n="69" d="100"/>
          <a:sy n="69" d="100"/>
        </p:scale>
        <p:origin x="84" y="4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064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Retrieve data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6ACF1954-D907-4440-8302-031C88F78D6B}">
      <dgm:prSet phldrT="[Text]" custT="1"/>
      <dgm:spPr/>
      <dgm:t>
        <a:bodyPr/>
        <a:lstStyle/>
        <a:p>
          <a:r>
            <a:rPr lang="en-GB" sz="1400" dirty="0"/>
            <a:t>make API request, to</a:t>
          </a:r>
        </a:p>
      </dgm:t>
    </dgm:pt>
    <dgm:pt modelId="{A5BEB9B2-D259-4434-BB88-49ED184E5C5E}" type="parTrans" cxnId="{8264F99D-8DE0-4D32-A049-DEB56CC680E0}">
      <dgm:prSet/>
      <dgm:spPr/>
      <dgm:t>
        <a:bodyPr/>
        <a:lstStyle/>
        <a:p>
          <a:endParaRPr lang="en-GB"/>
        </a:p>
      </dgm:t>
    </dgm:pt>
    <dgm:pt modelId="{4925A168-74FD-42AF-836A-2E8EC900DD48}" type="sibTrans" cxnId="{8264F99D-8DE0-4D32-A049-DEB56CC680E0}">
      <dgm:prSet/>
      <dgm:spPr/>
      <dgm:t>
        <a:bodyPr/>
        <a:lstStyle/>
        <a:p>
          <a:endParaRPr lang="en-GB"/>
        </a:p>
      </dgm:t>
    </dgm:pt>
    <dgm:pt modelId="{86CFAC34-57CA-44FC-BEA2-3EEF8C043837}">
      <dgm:prSet phldrT="[Text]" custT="1"/>
      <dgm:spPr/>
      <dgm:t>
        <a:bodyPr/>
        <a:lstStyle/>
        <a:p>
          <a:r>
            <a:rPr lang="en-GB" sz="1400" dirty="0"/>
            <a:t>API: launches</a:t>
          </a:r>
        </a:p>
      </dgm:t>
    </dgm:pt>
    <dgm:pt modelId="{AF35F807-0069-4A2E-A44E-5F4D1DC61497}" type="parTrans" cxnId="{FD1EEAB5-B727-4B26-A5CA-2285E1F484C6}">
      <dgm:prSet/>
      <dgm:spPr/>
      <dgm:t>
        <a:bodyPr/>
        <a:lstStyle/>
        <a:p>
          <a:endParaRPr lang="en-GB"/>
        </a:p>
      </dgm:t>
    </dgm:pt>
    <dgm:pt modelId="{001BEDF0-999D-4687-81B6-8512205EA1DB}" type="sibTrans" cxnId="{FD1EEAB5-B727-4B26-A5CA-2285E1F484C6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Reduce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to selected columns only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rows up to 2020-01-13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Enrich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Loop over rows, making API calls on ids as below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FD239F9E-5EB2-410D-8D17-A96BB8B76E96}">
      <dgm:prSet phldrT="[Text]" custT="1"/>
      <dgm:spPr/>
      <dgm:t>
        <a:bodyPr/>
        <a:lstStyle/>
        <a:p>
          <a:r>
            <a:rPr lang="en-GB" sz="1400" dirty="0"/>
            <a:t>rockets/id, launchpads/id, payloads/id, cores/id</a:t>
          </a:r>
        </a:p>
      </dgm:t>
    </dgm:pt>
    <dgm:pt modelId="{0B595521-B68B-42F4-8871-8547DDE76A16}" type="parTrans" cxnId="{F2E1552A-0467-4497-B931-5DE63331AEC9}">
      <dgm:prSet/>
      <dgm:spPr/>
      <dgm:t>
        <a:bodyPr/>
        <a:lstStyle/>
        <a:p>
          <a:endParaRPr lang="en-GB"/>
        </a:p>
      </dgm:t>
    </dgm:pt>
    <dgm:pt modelId="{433222B0-A5F6-4313-92EB-07662E966CAF}" type="sibTrans" cxnId="{F2E1552A-0467-4497-B931-5DE63331AEC9}">
      <dgm:prSet/>
      <dgm:spPr/>
      <dgm:t>
        <a:bodyPr/>
        <a:lstStyle/>
        <a:p>
          <a:endParaRPr lang="en-GB"/>
        </a:p>
      </dgm:t>
    </dgm:pt>
    <dgm:pt modelId="{F6402EEB-4297-4FA9-A647-B7CFCA4F74FC}">
      <dgm:prSet phldrT="[Text]" custT="1"/>
      <dgm:spPr/>
      <dgm:t>
        <a:bodyPr/>
        <a:lstStyle/>
        <a:p>
          <a:r>
            <a:rPr lang="en-GB" sz="1400" dirty="0"/>
            <a:t>base URL: api.spacexdata.com/v4/</a:t>
          </a:r>
        </a:p>
      </dgm:t>
    </dgm:pt>
    <dgm:pt modelId="{DF489D03-5C57-4E06-A06C-6261C0A88320}" type="parTrans" cxnId="{D75085EB-C7B6-4B2C-96A3-4B6B73A33801}">
      <dgm:prSet/>
      <dgm:spPr/>
      <dgm:t>
        <a:bodyPr/>
        <a:lstStyle/>
        <a:p>
          <a:endParaRPr lang="en-GB"/>
        </a:p>
      </dgm:t>
    </dgm:pt>
    <dgm:pt modelId="{F84D8F8A-D477-4749-A69F-FD1330CCE374}" type="sibTrans" cxnId="{D75085EB-C7B6-4B2C-96A3-4B6B73A33801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Wrap up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enrichment arrays to create new </a:t>
          </a:r>
          <a:r>
            <a:rPr lang="en-GB" sz="1400" dirty="0" err="1"/>
            <a:t>dataframe</a:t>
          </a:r>
          <a:endParaRPr lang="en-GB" sz="1400" dirty="0"/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drop Falcon-1 rows, and re-label flight numbers according to those rows that remain</a:t>
          </a:r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8BAB8305-3897-4F93-8121-7A4603C5C654}">
      <dgm:prSet phldrT="[Text]" custT="1"/>
      <dgm:spPr/>
      <dgm:t>
        <a:bodyPr/>
        <a:lstStyle/>
        <a:p>
          <a:r>
            <a:rPr lang="en-GB" sz="1400" dirty="0"/>
            <a:t>replace missing  values in payload column with mean</a:t>
          </a:r>
        </a:p>
      </dgm:t>
    </dgm:pt>
    <dgm:pt modelId="{CC9ABA00-1F5A-42A0-BA89-C77E3BFB3920}" type="parTrans" cxnId="{6D04F75D-27DF-4EB5-8D63-5B297DC70AFE}">
      <dgm:prSet/>
      <dgm:spPr/>
      <dgm:t>
        <a:bodyPr/>
        <a:lstStyle/>
        <a:p>
          <a:endParaRPr lang="en-GB"/>
        </a:p>
      </dgm:t>
    </dgm:pt>
    <dgm:pt modelId="{84F8ECFE-FFA6-4A43-8057-4B98A3337787}" type="sibTrans" cxnId="{6D04F75D-27DF-4EB5-8D63-5B297DC70AFE}">
      <dgm:prSet/>
      <dgm:spPr/>
      <dgm:t>
        <a:bodyPr/>
        <a:lstStyle/>
        <a:p>
          <a:endParaRPr lang="en-GB"/>
        </a:p>
      </dgm:t>
    </dgm:pt>
    <dgm:pt modelId="{5FB818A3-006E-4F3F-BF99-604BF663EFC1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C44EB0B5-4D80-4EFD-A424-4C042FA35336}" type="pres">
      <dgm:prSet presAssocID="{B993913B-1FD3-4C41-AFFD-1CE3C1DBCE22}" presName="composite" presStyleCnt="0"/>
      <dgm:spPr/>
    </dgm:pt>
    <dgm:pt modelId="{44C81B7D-6098-4512-B536-5A74C64FFE70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B8262F33-ABC9-4D71-A536-EF17935964F1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E44C342A-290B-4D3C-B642-817EB1E13DD4}" type="pres">
      <dgm:prSet presAssocID="{E16047FC-3B5F-4D3F-B4A2-7CDA8EBBFAE5}" presName="sp" presStyleCnt="0"/>
      <dgm:spPr/>
    </dgm:pt>
    <dgm:pt modelId="{FCF21C6C-3CC6-4B58-8BA6-BAA6BE7C0E13}" type="pres">
      <dgm:prSet presAssocID="{ACABBAEA-6D20-4B9B-B878-024E97CE8D29}" presName="composite" presStyleCnt="0"/>
      <dgm:spPr/>
    </dgm:pt>
    <dgm:pt modelId="{A3C764A6-07D7-415E-A5B8-B4A8FBA13745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A5D2DD38-BC80-4C46-8223-A402226CAAB9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4A2D0B80-EDE5-472B-ADB1-A12C530DDB55}" type="pres">
      <dgm:prSet presAssocID="{B9530B63-D8B1-4576-8A54-DBB58334BC39}" presName="sp" presStyleCnt="0"/>
      <dgm:spPr/>
    </dgm:pt>
    <dgm:pt modelId="{374D11C5-9E96-4DDA-9D0C-409C5E40210C}" type="pres">
      <dgm:prSet presAssocID="{4B211503-B362-4F26-9145-20C69ADA440C}" presName="composite" presStyleCnt="0"/>
      <dgm:spPr/>
    </dgm:pt>
    <dgm:pt modelId="{B13AFC40-E878-48DB-A4FF-87C2D02F4775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8C9C307-0DE3-4167-A5F0-F7F56DC22BC4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00C9786C-7FC3-4530-B40F-878DAA00FB6C}" type="pres">
      <dgm:prSet presAssocID="{B52FEEF6-B62D-46E9-B9E6-B9A834907E07}" presName="sp" presStyleCnt="0"/>
      <dgm:spPr/>
    </dgm:pt>
    <dgm:pt modelId="{2CA5F6BE-1609-492B-9A84-A219413C4394}" type="pres">
      <dgm:prSet presAssocID="{8998F324-0C9D-49CC-ADB1-0D4399C06C3E}" presName="composite" presStyleCnt="0"/>
      <dgm:spPr/>
    </dgm:pt>
    <dgm:pt modelId="{F3C35AA3-2528-4B4B-9070-2C326DCC9026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A2194579-4B2D-406A-8A7E-DCBB14E1B2E3}" type="pres">
      <dgm:prSet presAssocID="{8998F324-0C9D-49CC-ADB1-0D4399C06C3E}" presName="descendantText" presStyleLbl="alignAcc1" presStyleIdx="3" presStyleCnt="4" custScaleY="126306">
        <dgm:presLayoutVars>
          <dgm:bulletEnabled val="1"/>
        </dgm:presLayoutVars>
      </dgm:prSet>
      <dgm:spPr/>
    </dgm:pt>
  </dgm:ptLst>
  <dgm:cxnLst>
    <dgm:cxn modelId="{1EF5C50E-6D95-47FA-B48D-6BFE53132EA6}" type="presOf" srcId="{ACABBAEA-6D20-4B9B-B878-024E97CE8D29}" destId="{A3C764A6-07D7-415E-A5B8-B4A8FBA13745}" srcOrd="0" destOrd="0" presId="urn:microsoft.com/office/officeart/2005/8/layout/chevron2"/>
    <dgm:cxn modelId="{F4B24B14-C0CF-43A7-BB4B-3074E3AC6653}" type="presOf" srcId="{FD239F9E-5EB2-410D-8D17-A96BB8B76E96}" destId="{18C9C307-0DE3-4167-A5F0-F7F56DC22BC4}" srcOrd="0" destOrd="1" presId="urn:microsoft.com/office/officeart/2005/8/layout/chevron2"/>
    <dgm:cxn modelId="{03BF8119-4899-4C5B-998A-6E294F606D35}" type="presOf" srcId="{4B211503-B362-4F26-9145-20C69ADA440C}" destId="{B13AFC40-E878-48DB-A4FF-87C2D02F4775}" srcOrd="0" destOrd="0" presId="urn:microsoft.com/office/officeart/2005/8/layout/chevron2"/>
    <dgm:cxn modelId="{FEAFC41E-66A3-4E8C-9337-CBD0BE336F33}" type="presOf" srcId="{EFB4CBA7-9E11-478B-8874-CC7AD5461EA5}" destId="{A2194579-4B2D-406A-8A7E-DCBB14E1B2E3}" srcOrd="0" destOrd="1" presId="urn:microsoft.com/office/officeart/2005/8/layout/chevron2"/>
    <dgm:cxn modelId="{FE15A323-CAA3-4D81-80FE-B8FB2065480F}" type="presOf" srcId="{B993913B-1FD3-4C41-AFFD-1CE3C1DBCE22}" destId="{44C81B7D-6098-4512-B536-5A74C64FFE70}" srcOrd="0" destOrd="0" presId="urn:microsoft.com/office/officeart/2005/8/layout/chevron2"/>
    <dgm:cxn modelId="{F2E1552A-0467-4497-B931-5DE63331AEC9}" srcId="{C1CEA1BA-A084-492F-8A2A-C798A517DBD1}" destId="{FD239F9E-5EB2-410D-8D17-A96BB8B76E96}" srcOrd="0" destOrd="0" parTransId="{0B595521-B68B-42F4-8871-8547DDE76A16}" sibTransId="{433222B0-A5F6-4313-92EB-07662E966CAF}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6D04F75D-27DF-4EB5-8D63-5B297DC70AFE}" srcId="{8998F324-0C9D-49CC-ADB1-0D4399C06C3E}" destId="{8BAB8305-3897-4F93-8121-7A4603C5C654}" srcOrd="2" destOrd="0" parTransId="{CC9ABA00-1F5A-42A0-BA89-C77E3BFB3920}" sibTransId="{84F8ECFE-FFA6-4A43-8057-4B98A3337787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1D453891-6CAF-4CE1-9905-690F7FCA9D5C}" type="presOf" srcId="{6ACF1954-D907-4440-8302-031C88F78D6B}" destId="{B8262F33-ABC9-4D71-A536-EF17935964F1}" srcOrd="0" destOrd="0" presId="urn:microsoft.com/office/officeart/2005/8/layout/chevron2"/>
    <dgm:cxn modelId="{EF041C99-5D47-4B67-90CD-638FBAB72472}" type="presOf" srcId="{6C1A012D-1268-4BA3-9D53-A525BC11EB61}" destId="{5FB818A3-006E-4F3F-BF99-604BF663EFC1}" srcOrd="0" destOrd="0" presId="urn:microsoft.com/office/officeart/2005/8/layout/chevron2"/>
    <dgm:cxn modelId="{8264F99D-8DE0-4D32-A049-DEB56CC680E0}" srcId="{B993913B-1FD3-4C41-AFFD-1CE3C1DBCE22}" destId="{6ACF1954-D907-4440-8302-031C88F78D6B}" srcOrd="0" destOrd="0" parTransId="{A5BEB9B2-D259-4434-BB88-49ED184E5C5E}" sibTransId="{4925A168-74FD-42AF-836A-2E8EC900DD48}"/>
    <dgm:cxn modelId="{D659AAA2-0BE2-4850-8CDC-9007EE8220C9}" type="presOf" srcId="{86CFAC34-57CA-44FC-BEA2-3EEF8C043837}" destId="{B8262F33-ABC9-4D71-A536-EF17935964F1}" srcOrd="0" destOrd="2" presId="urn:microsoft.com/office/officeart/2005/8/layout/chevron2"/>
    <dgm:cxn modelId="{FD1EEAB5-B727-4B26-A5CA-2285E1F484C6}" srcId="{6ACF1954-D907-4440-8302-031C88F78D6B}" destId="{86CFAC34-57CA-44FC-BEA2-3EEF8C043837}" srcOrd="1" destOrd="0" parTransId="{AF35F807-0069-4A2E-A44E-5F4D1DC61497}" sibTransId="{001BEDF0-999D-4687-81B6-8512205EA1DB}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38B963C8-308A-4F14-AC86-E058987ACA7C}" type="presOf" srcId="{8BAB8305-3897-4F93-8121-7A4603C5C654}" destId="{A2194579-4B2D-406A-8A7E-DCBB14E1B2E3}" srcOrd="0" destOrd="2" presId="urn:microsoft.com/office/officeart/2005/8/layout/chevron2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477858D2-4D11-4A04-AF6B-B8219C819731}" type="presOf" srcId="{DF528D62-86DD-47A5-8265-3C91E658A554}" destId="{A2194579-4B2D-406A-8A7E-DCBB14E1B2E3}" srcOrd="0" destOrd="0" presId="urn:microsoft.com/office/officeart/2005/8/layout/chevron2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BA7039DE-9AB9-4A9C-AB82-D079C2F0907C}" type="presOf" srcId="{F6402EEB-4297-4FA9-A647-B7CFCA4F74FC}" destId="{B8262F33-ABC9-4D71-A536-EF17935964F1}" srcOrd="0" destOrd="1" presId="urn:microsoft.com/office/officeart/2005/8/layout/chevron2"/>
    <dgm:cxn modelId="{DCAE6EDF-9D31-492E-809F-077553691713}" type="presOf" srcId="{C1CEA1BA-A084-492F-8A2A-C798A517DBD1}" destId="{18C9C307-0DE3-4167-A5F0-F7F56DC22BC4}" srcOrd="0" destOrd="0" presId="urn:microsoft.com/office/officeart/2005/8/layout/chevron2"/>
    <dgm:cxn modelId="{6530C9E5-4240-41EC-A5BC-3D6FA5778FC5}" type="presOf" srcId="{8998F324-0C9D-49CC-ADB1-0D4399C06C3E}" destId="{F3C35AA3-2528-4B4B-9070-2C326DCC9026}" srcOrd="0" destOrd="0" presId="urn:microsoft.com/office/officeart/2005/8/layout/chevron2"/>
    <dgm:cxn modelId="{D75085EB-C7B6-4B2C-96A3-4B6B73A33801}" srcId="{6ACF1954-D907-4440-8302-031C88F78D6B}" destId="{F6402EEB-4297-4FA9-A647-B7CFCA4F74FC}" srcOrd="0" destOrd="0" parTransId="{DF489D03-5C57-4E06-A06C-6261C0A88320}" sibTransId="{F84D8F8A-D477-4749-A69F-FD1330CCE374}"/>
    <dgm:cxn modelId="{9E400EF1-2CB8-4FD4-B4CC-3345EDD7894E}" type="presOf" srcId="{8AB959C5-4E21-490F-A0F3-0395B3B78992}" destId="{A5D2DD38-BC80-4C46-8223-A402226CAAB9}" srcOrd="0" destOrd="1" presId="urn:microsoft.com/office/officeart/2005/8/layout/chevron2"/>
    <dgm:cxn modelId="{5EBAE4FC-9B56-44ED-81B9-E72BD4705B8E}" type="presOf" srcId="{A9EC7EB9-D44B-405E-873F-B28F199CDE14}" destId="{A5D2DD38-BC80-4C46-8223-A402226CAAB9}" srcOrd="0" destOrd="0" presId="urn:microsoft.com/office/officeart/2005/8/layout/chevron2"/>
    <dgm:cxn modelId="{262E362D-81B4-4738-B656-436757235F11}" type="presParOf" srcId="{5FB818A3-006E-4F3F-BF99-604BF663EFC1}" destId="{C44EB0B5-4D80-4EFD-A424-4C042FA35336}" srcOrd="0" destOrd="0" presId="urn:microsoft.com/office/officeart/2005/8/layout/chevron2"/>
    <dgm:cxn modelId="{5F39407A-00FC-4EBA-BE52-D56AE1EB4305}" type="presParOf" srcId="{C44EB0B5-4D80-4EFD-A424-4C042FA35336}" destId="{44C81B7D-6098-4512-B536-5A74C64FFE70}" srcOrd="0" destOrd="0" presId="urn:microsoft.com/office/officeart/2005/8/layout/chevron2"/>
    <dgm:cxn modelId="{195888F9-B428-4AC3-8BE8-1EE18006BDBC}" type="presParOf" srcId="{C44EB0B5-4D80-4EFD-A424-4C042FA35336}" destId="{B8262F33-ABC9-4D71-A536-EF17935964F1}" srcOrd="1" destOrd="0" presId="urn:microsoft.com/office/officeart/2005/8/layout/chevron2"/>
    <dgm:cxn modelId="{9882F77A-2985-43C3-B1B1-A682C9206BA6}" type="presParOf" srcId="{5FB818A3-006E-4F3F-BF99-604BF663EFC1}" destId="{E44C342A-290B-4D3C-B642-817EB1E13DD4}" srcOrd="1" destOrd="0" presId="urn:microsoft.com/office/officeart/2005/8/layout/chevron2"/>
    <dgm:cxn modelId="{66263BC2-3AB3-410D-A268-41257FEEE335}" type="presParOf" srcId="{5FB818A3-006E-4F3F-BF99-604BF663EFC1}" destId="{FCF21C6C-3CC6-4B58-8BA6-BAA6BE7C0E13}" srcOrd="2" destOrd="0" presId="urn:microsoft.com/office/officeart/2005/8/layout/chevron2"/>
    <dgm:cxn modelId="{677471E7-765A-4B3B-978C-ACBD83563357}" type="presParOf" srcId="{FCF21C6C-3CC6-4B58-8BA6-BAA6BE7C0E13}" destId="{A3C764A6-07D7-415E-A5B8-B4A8FBA13745}" srcOrd="0" destOrd="0" presId="urn:microsoft.com/office/officeart/2005/8/layout/chevron2"/>
    <dgm:cxn modelId="{EC13CD4D-521D-4BBE-B694-ADCE60365FA9}" type="presParOf" srcId="{FCF21C6C-3CC6-4B58-8BA6-BAA6BE7C0E13}" destId="{A5D2DD38-BC80-4C46-8223-A402226CAAB9}" srcOrd="1" destOrd="0" presId="urn:microsoft.com/office/officeart/2005/8/layout/chevron2"/>
    <dgm:cxn modelId="{B1DE52FE-B752-42F4-B3F9-DECFB043C729}" type="presParOf" srcId="{5FB818A3-006E-4F3F-BF99-604BF663EFC1}" destId="{4A2D0B80-EDE5-472B-ADB1-A12C530DDB55}" srcOrd="3" destOrd="0" presId="urn:microsoft.com/office/officeart/2005/8/layout/chevron2"/>
    <dgm:cxn modelId="{3D7B3A23-37B4-4285-A8D2-D24BE2D15FA7}" type="presParOf" srcId="{5FB818A3-006E-4F3F-BF99-604BF663EFC1}" destId="{374D11C5-9E96-4DDA-9D0C-409C5E40210C}" srcOrd="4" destOrd="0" presId="urn:microsoft.com/office/officeart/2005/8/layout/chevron2"/>
    <dgm:cxn modelId="{6F2B75E9-1794-4F56-8F80-E2C40E8A4FE0}" type="presParOf" srcId="{374D11C5-9E96-4DDA-9D0C-409C5E40210C}" destId="{B13AFC40-E878-48DB-A4FF-87C2D02F4775}" srcOrd="0" destOrd="0" presId="urn:microsoft.com/office/officeart/2005/8/layout/chevron2"/>
    <dgm:cxn modelId="{AF323A45-8BCD-4DBA-8EB9-49956E4CC6B6}" type="presParOf" srcId="{374D11C5-9E96-4DDA-9D0C-409C5E40210C}" destId="{18C9C307-0DE3-4167-A5F0-F7F56DC22BC4}" srcOrd="1" destOrd="0" presId="urn:microsoft.com/office/officeart/2005/8/layout/chevron2"/>
    <dgm:cxn modelId="{24609BB2-E7D4-4D44-9722-A91023B8D5B3}" type="presParOf" srcId="{5FB818A3-006E-4F3F-BF99-604BF663EFC1}" destId="{00C9786C-7FC3-4530-B40F-878DAA00FB6C}" srcOrd="5" destOrd="0" presId="urn:microsoft.com/office/officeart/2005/8/layout/chevron2"/>
    <dgm:cxn modelId="{9A0412A7-1795-4BE0-B431-3EF4177FD54C}" type="presParOf" srcId="{5FB818A3-006E-4F3F-BF99-604BF663EFC1}" destId="{2CA5F6BE-1609-492B-9A84-A219413C4394}" srcOrd="6" destOrd="0" presId="urn:microsoft.com/office/officeart/2005/8/layout/chevron2"/>
    <dgm:cxn modelId="{7500FAE4-C27A-4672-B026-21BCC453092F}" type="presParOf" srcId="{2CA5F6BE-1609-492B-9A84-A219413C4394}" destId="{F3C35AA3-2528-4B4B-9070-2C326DCC9026}" srcOrd="0" destOrd="0" presId="urn:microsoft.com/office/officeart/2005/8/layout/chevron2"/>
    <dgm:cxn modelId="{A745C1CA-68C0-44E3-974E-072D3CF07008}" type="presParOf" srcId="{2CA5F6BE-1609-492B-9A84-A219413C4394}" destId="{A2194579-4B2D-406A-8A7E-DCBB14E1B2E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Get Wiki page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Identify data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Find table structures, and select the 3</a:t>
          </a:r>
          <a:r>
            <a:rPr lang="en-GB" sz="1400" baseline="30000" dirty="0"/>
            <a:t>rd</a:t>
          </a:r>
          <a:r>
            <a:rPr lang="en-GB" sz="1400" dirty="0"/>
            <a:t> one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Identify table rows having a Flight Number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“Scrape”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From each row, extract useful data to list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Data object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lists to a dictionary, and then</a:t>
          </a:r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convert dictionary to a </a:t>
          </a:r>
          <a:r>
            <a:rPr lang="en-GB" sz="1400" dirty="0" err="1"/>
            <a:t>dataframe</a:t>
          </a:r>
          <a:endParaRPr lang="en-GB" sz="1400" dirty="0"/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0C066DCD-B55A-4F3A-AB9F-1D2357F6FDD8}">
      <dgm:prSet phldrT="[Text]" custT="1"/>
      <dgm:spPr/>
      <dgm:t>
        <a:bodyPr/>
        <a:lstStyle/>
        <a:p>
          <a:r>
            <a:rPr lang="en-GB" sz="1600" dirty="0"/>
            <a:t>Retrieve wiki page, in this case from a specific archived copy</a:t>
          </a:r>
        </a:p>
      </dgm:t>
    </dgm:pt>
    <dgm:pt modelId="{5357794B-AB5C-4DA3-B727-D33404E1D436}" type="parTrans" cxnId="{AB1F707B-D969-42A2-AF8A-E3BE67DE909E}">
      <dgm:prSet/>
      <dgm:spPr/>
      <dgm:t>
        <a:bodyPr/>
        <a:lstStyle/>
        <a:p>
          <a:endParaRPr lang="en-GB"/>
        </a:p>
      </dgm:t>
    </dgm:pt>
    <dgm:pt modelId="{42656392-6FD6-4BA6-B3CE-D0E5670A5DE2}" type="sibTrans" cxnId="{AB1F707B-D969-42A2-AF8A-E3BE67DE909E}">
      <dgm:prSet/>
      <dgm:spPr/>
      <dgm:t>
        <a:bodyPr/>
        <a:lstStyle/>
        <a:p>
          <a:endParaRPr lang="en-GB"/>
        </a:p>
      </dgm:t>
    </dgm:pt>
    <dgm:pt modelId="{48BA9136-52EE-4FC8-ACEC-CB6920059D8D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ADE8E093-0582-4656-A9A2-1A0AEDC5D089}" type="pres">
      <dgm:prSet presAssocID="{B993913B-1FD3-4C41-AFFD-1CE3C1DBCE22}" presName="composite" presStyleCnt="0"/>
      <dgm:spPr/>
    </dgm:pt>
    <dgm:pt modelId="{182D6BA5-650E-4C6E-8F9A-51C8864F806D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CF08F15-5CEB-4BCA-8C36-22D19E4B6D73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C004C971-D5ED-4268-98C7-A9FD7897327D}" type="pres">
      <dgm:prSet presAssocID="{E16047FC-3B5F-4D3F-B4A2-7CDA8EBBFAE5}" presName="sp" presStyleCnt="0"/>
      <dgm:spPr/>
    </dgm:pt>
    <dgm:pt modelId="{AA645C2C-B316-4737-B3F0-C5CA1482659B}" type="pres">
      <dgm:prSet presAssocID="{ACABBAEA-6D20-4B9B-B878-024E97CE8D29}" presName="composite" presStyleCnt="0"/>
      <dgm:spPr/>
    </dgm:pt>
    <dgm:pt modelId="{A6540C8C-957C-4E1C-9062-04CE6D5F55DA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F1A54AF-F0D5-414D-97E9-9383BFD98838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B7491DBF-6E00-4D61-B8D5-B5FB0C3D083C}" type="pres">
      <dgm:prSet presAssocID="{B9530B63-D8B1-4576-8A54-DBB58334BC39}" presName="sp" presStyleCnt="0"/>
      <dgm:spPr/>
    </dgm:pt>
    <dgm:pt modelId="{8B1D059B-5DA2-4779-A18C-069974B7588B}" type="pres">
      <dgm:prSet presAssocID="{4B211503-B362-4F26-9145-20C69ADA440C}" presName="composite" presStyleCnt="0"/>
      <dgm:spPr/>
    </dgm:pt>
    <dgm:pt modelId="{F8980A29-A54F-4D30-A4EB-116591FD368D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8C735F23-8E42-4DC2-A20E-F03B14632B7A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828396A5-BBA3-4C12-A561-D927EC6012B7}" type="pres">
      <dgm:prSet presAssocID="{B52FEEF6-B62D-46E9-B9E6-B9A834907E07}" presName="sp" presStyleCnt="0"/>
      <dgm:spPr/>
    </dgm:pt>
    <dgm:pt modelId="{A7549B68-FEBB-4C9A-92E5-CD7B27B623EC}" type="pres">
      <dgm:prSet presAssocID="{8998F324-0C9D-49CC-ADB1-0D4399C06C3E}" presName="composite" presStyleCnt="0"/>
      <dgm:spPr/>
    </dgm:pt>
    <dgm:pt modelId="{849E55B7-B251-4B23-91B5-DC5495CCD828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9A14469-7409-4918-9756-2B368184879C}" type="pres">
      <dgm:prSet presAssocID="{8998F324-0C9D-49CC-ADB1-0D4399C06C3E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38A63616-E5BC-47FC-8250-CE8D12E58295}" type="presOf" srcId="{4B211503-B362-4F26-9145-20C69ADA440C}" destId="{F8980A29-A54F-4D30-A4EB-116591FD368D}" srcOrd="0" destOrd="0" presId="urn:microsoft.com/office/officeart/2005/8/layout/chevron2"/>
    <dgm:cxn modelId="{F74A5520-3FF0-4CAC-A19F-B38358D4F790}" type="presOf" srcId="{0C066DCD-B55A-4F3A-AB9F-1D2357F6FDD8}" destId="{7CF08F15-5CEB-4BCA-8C36-22D19E4B6D73}" srcOrd="0" destOrd="0" presId="urn:microsoft.com/office/officeart/2005/8/layout/chevron2"/>
    <dgm:cxn modelId="{691DE92E-86BC-4D16-974E-69E40FE66011}" type="presOf" srcId="{DF528D62-86DD-47A5-8265-3C91E658A554}" destId="{89A14469-7409-4918-9756-2B368184879C}" srcOrd="0" destOrd="0" presId="urn:microsoft.com/office/officeart/2005/8/layout/chevron2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45FBE171-E5C4-4741-8B3F-042C526810F8}" type="presOf" srcId="{A9EC7EB9-D44B-405E-873F-B28F199CDE14}" destId="{FF1A54AF-F0D5-414D-97E9-9383BFD98838}" srcOrd="0" destOrd="0" presId="urn:microsoft.com/office/officeart/2005/8/layout/chevron2"/>
    <dgm:cxn modelId="{72937856-2995-421A-9C69-99E10ADF5E7B}" type="presOf" srcId="{8998F324-0C9D-49CC-ADB1-0D4399C06C3E}" destId="{849E55B7-B251-4B23-91B5-DC5495CCD828}" srcOrd="0" destOrd="0" presId="urn:microsoft.com/office/officeart/2005/8/layout/chevron2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AB1F707B-D969-42A2-AF8A-E3BE67DE909E}" srcId="{B993913B-1FD3-4C41-AFFD-1CE3C1DBCE22}" destId="{0C066DCD-B55A-4F3A-AB9F-1D2357F6FDD8}" srcOrd="0" destOrd="0" parTransId="{5357794B-AB5C-4DA3-B727-D33404E1D436}" sibTransId="{42656392-6FD6-4BA6-B3CE-D0E5670A5DE2}"/>
    <dgm:cxn modelId="{63E72682-59EA-4C90-BC9C-3C3E0CAD025E}" type="presOf" srcId="{6C1A012D-1268-4BA3-9D53-A525BC11EB61}" destId="{48BA9136-52EE-4FC8-ACEC-CB6920059D8D}" srcOrd="0" destOrd="0" presId="urn:microsoft.com/office/officeart/2005/8/layout/chevron2"/>
    <dgm:cxn modelId="{A304CE8D-126A-49A7-AB0B-94C886B05DDC}" type="presOf" srcId="{C1CEA1BA-A084-492F-8A2A-C798A517DBD1}" destId="{8C735F23-8E42-4DC2-A20E-F03B14632B7A}" srcOrd="0" destOrd="0" presId="urn:microsoft.com/office/officeart/2005/8/layout/chevron2"/>
    <dgm:cxn modelId="{ADC55EA5-8248-4953-9592-2D320A91D669}" type="presOf" srcId="{8AB959C5-4E21-490F-A0F3-0395B3B78992}" destId="{FF1A54AF-F0D5-414D-97E9-9383BFD98838}" srcOrd="0" destOrd="1" presId="urn:microsoft.com/office/officeart/2005/8/layout/chevron2"/>
    <dgm:cxn modelId="{F03CCBA7-FA82-4D83-9179-50430FEF459F}" type="presOf" srcId="{B993913B-1FD3-4C41-AFFD-1CE3C1DBCE22}" destId="{182D6BA5-650E-4C6E-8F9A-51C8864F806D}" srcOrd="0" destOrd="0" presId="urn:microsoft.com/office/officeart/2005/8/layout/chevron2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55590CDD-0451-49A5-9F49-F0031B157B02}" type="presOf" srcId="{EFB4CBA7-9E11-478B-8874-CC7AD5461EA5}" destId="{89A14469-7409-4918-9756-2B368184879C}" srcOrd="0" destOrd="1" presId="urn:microsoft.com/office/officeart/2005/8/layout/chevron2"/>
    <dgm:cxn modelId="{F34231DD-9855-471D-A9B9-3560B7B03AEA}" type="presOf" srcId="{ACABBAEA-6D20-4B9B-B878-024E97CE8D29}" destId="{A6540C8C-957C-4E1C-9062-04CE6D5F55DA}" srcOrd="0" destOrd="0" presId="urn:microsoft.com/office/officeart/2005/8/layout/chevron2"/>
    <dgm:cxn modelId="{0EDCAEF0-D52C-413C-A515-94DD163E12C3}" type="presParOf" srcId="{48BA9136-52EE-4FC8-ACEC-CB6920059D8D}" destId="{ADE8E093-0582-4656-A9A2-1A0AEDC5D089}" srcOrd="0" destOrd="0" presId="urn:microsoft.com/office/officeart/2005/8/layout/chevron2"/>
    <dgm:cxn modelId="{773C4345-CD67-4FF9-B4ED-0931A047E401}" type="presParOf" srcId="{ADE8E093-0582-4656-A9A2-1A0AEDC5D089}" destId="{182D6BA5-650E-4C6E-8F9A-51C8864F806D}" srcOrd="0" destOrd="0" presId="urn:microsoft.com/office/officeart/2005/8/layout/chevron2"/>
    <dgm:cxn modelId="{2D806764-AE1C-4713-9509-947A5223972C}" type="presParOf" srcId="{ADE8E093-0582-4656-A9A2-1A0AEDC5D089}" destId="{7CF08F15-5CEB-4BCA-8C36-22D19E4B6D73}" srcOrd="1" destOrd="0" presId="urn:microsoft.com/office/officeart/2005/8/layout/chevron2"/>
    <dgm:cxn modelId="{A78C5237-E697-4584-8BC3-219ADF55A0BA}" type="presParOf" srcId="{48BA9136-52EE-4FC8-ACEC-CB6920059D8D}" destId="{C004C971-D5ED-4268-98C7-A9FD7897327D}" srcOrd="1" destOrd="0" presId="urn:microsoft.com/office/officeart/2005/8/layout/chevron2"/>
    <dgm:cxn modelId="{6A78FAB7-CBBF-48DE-A2A0-AB19799DFEE7}" type="presParOf" srcId="{48BA9136-52EE-4FC8-ACEC-CB6920059D8D}" destId="{AA645C2C-B316-4737-B3F0-C5CA1482659B}" srcOrd="2" destOrd="0" presId="urn:microsoft.com/office/officeart/2005/8/layout/chevron2"/>
    <dgm:cxn modelId="{19F27A72-1500-4550-9B83-298414150CA3}" type="presParOf" srcId="{AA645C2C-B316-4737-B3F0-C5CA1482659B}" destId="{A6540C8C-957C-4E1C-9062-04CE6D5F55DA}" srcOrd="0" destOrd="0" presId="urn:microsoft.com/office/officeart/2005/8/layout/chevron2"/>
    <dgm:cxn modelId="{88E024A3-1624-4795-9968-08CF90A4FFE2}" type="presParOf" srcId="{AA645C2C-B316-4737-B3F0-C5CA1482659B}" destId="{FF1A54AF-F0D5-414D-97E9-9383BFD98838}" srcOrd="1" destOrd="0" presId="urn:microsoft.com/office/officeart/2005/8/layout/chevron2"/>
    <dgm:cxn modelId="{E54232C3-B18A-428A-8648-F8F9912F0CEF}" type="presParOf" srcId="{48BA9136-52EE-4FC8-ACEC-CB6920059D8D}" destId="{B7491DBF-6E00-4D61-B8D5-B5FB0C3D083C}" srcOrd="3" destOrd="0" presId="urn:microsoft.com/office/officeart/2005/8/layout/chevron2"/>
    <dgm:cxn modelId="{73AE1FC6-C2EA-4793-BD93-C29AB2FC6CA8}" type="presParOf" srcId="{48BA9136-52EE-4FC8-ACEC-CB6920059D8D}" destId="{8B1D059B-5DA2-4779-A18C-069974B7588B}" srcOrd="4" destOrd="0" presId="urn:microsoft.com/office/officeart/2005/8/layout/chevron2"/>
    <dgm:cxn modelId="{05B59B0A-E410-4DEE-9630-19C12C80AAE1}" type="presParOf" srcId="{8B1D059B-5DA2-4779-A18C-069974B7588B}" destId="{F8980A29-A54F-4D30-A4EB-116591FD368D}" srcOrd="0" destOrd="0" presId="urn:microsoft.com/office/officeart/2005/8/layout/chevron2"/>
    <dgm:cxn modelId="{EC702976-BF2B-4331-8396-4A2EC4301925}" type="presParOf" srcId="{8B1D059B-5DA2-4779-A18C-069974B7588B}" destId="{8C735F23-8E42-4DC2-A20E-F03B14632B7A}" srcOrd="1" destOrd="0" presId="urn:microsoft.com/office/officeart/2005/8/layout/chevron2"/>
    <dgm:cxn modelId="{6749B201-D85F-4C51-948C-EEB8DD05467B}" type="presParOf" srcId="{48BA9136-52EE-4FC8-ACEC-CB6920059D8D}" destId="{828396A5-BBA3-4C12-A561-D927EC6012B7}" srcOrd="5" destOrd="0" presId="urn:microsoft.com/office/officeart/2005/8/layout/chevron2"/>
    <dgm:cxn modelId="{B7C98D09-7010-4797-AE42-AF808F3F0F15}" type="presParOf" srcId="{48BA9136-52EE-4FC8-ACEC-CB6920059D8D}" destId="{A7549B68-FEBB-4C9A-92E5-CD7B27B623EC}" srcOrd="6" destOrd="0" presId="urn:microsoft.com/office/officeart/2005/8/layout/chevron2"/>
    <dgm:cxn modelId="{6937F640-9515-4F67-B12C-466F268F0DB2}" type="presParOf" srcId="{A7549B68-FEBB-4C9A-92E5-CD7B27B623EC}" destId="{849E55B7-B251-4B23-91B5-DC5495CCD828}" srcOrd="0" destOrd="0" presId="urn:microsoft.com/office/officeart/2005/8/layout/chevron2"/>
    <dgm:cxn modelId="{96EC7CE0-8F66-4872-86C8-4E50E5451CFD}" type="presParOf" srcId="{A7549B68-FEBB-4C9A-92E5-CD7B27B623EC}" destId="{89A14469-7409-4918-9756-2B368184879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81B7D-6098-4512-B536-5A74C64FFE70}">
      <dsp:nvSpPr>
        <dsp:cNvPr id="0" name=""/>
        <dsp:cNvSpPr/>
      </dsp:nvSpPr>
      <dsp:spPr>
        <a:xfrm rot="5400000">
          <a:off x="-174796" y="18522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Retrieve data</a:t>
          </a:r>
        </a:p>
      </dsp:txBody>
      <dsp:txXfrm rot="-5400000">
        <a:off x="1" y="418283"/>
        <a:ext cx="815715" cy="349593"/>
      </dsp:txXfrm>
    </dsp:sp>
    <dsp:sp modelId="{B8262F33-ABC9-4D71-A536-EF17935964F1}">
      <dsp:nvSpPr>
        <dsp:cNvPr id="0" name=""/>
        <dsp:cNvSpPr/>
      </dsp:nvSpPr>
      <dsp:spPr>
        <a:xfrm rot="5400000">
          <a:off x="2830253" y="-2004112"/>
          <a:ext cx="757848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make API request, to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base URL: api.spacexdata.com/v4/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API: launches</a:t>
          </a:r>
        </a:p>
      </dsp:txBody>
      <dsp:txXfrm rot="-5400000">
        <a:off x="815716" y="47420"/>
        <a:ext cx="4749928" cy="683858"/>
      </dsp:txXfrm>
    </dsp:sp>
    <dsp:sp modelId="{A3C764A6-07D7-415E-A5B8-B4A8FBA13745}">
      <dsp:nvSpPr>
        <dsp:cNvPr id="0" name=""/>
        <dsp:cNvSpPr/>
      </dsp:nvSpPr>
      <dsp:spPr>
        <a:xfrm rot="5400000">
          <a:off x="-174796" y="120707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Reduce</a:t>
          </a:r>
        </a:p>
      </dsp:txBody>
      <dsp:txXfrm rot="-5400000">
        <a:off x="1" y="1440133"/>
        <a:ext cx="815715" cy="349593"/>
      </dsp:txXfrm>
    </dsp:sp>
    <dsp:sp modelId="{A5D2DD38-BC80-4C46-8223-A402226CAAB9}">
      <dsp:nvSpPr>
        <dsp:cNvPr id="0" name=""/>
        <dsp:cNvSpPr/>
      </dsp:nvSpPr>
      <dsp:spPr>
        <a:xfrm rot="5400000">
          <a:off x="2830452" y="-98246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to selected columns only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rows up to 2020-01-13</a:t>
          </a:r>
        </a:p>
      </dsp:txBody>
      <dsp:txXfrm rot="-5400000">
        <a:off x="815716" y="1069252"/>
        <a:ext cx="4749947" cy="683498"/>
      </dsp:txXfrm>
    </dsp:sp>
    <dsp:sp modelId="{B13AFC40-E878-48DB-A4FF-87C2D02F4775}">
      <dsp:nvSpPr>
        <dsp:cNvPr id="0" name=""/>
        <dsp:cNvSpPr/>
      </dsp:nvSpPr>
      <dsp:spPr>
        <a:xfrm rot="5400000">
          <a:off x="-174796" y="2228922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Enrich</a:t>
          </a:r>
        </a:p>
      </dsp:txBody>
      <dsp:txXfrm rot="-5400000">
        <a:off x="1" y="2461984"/>
        <a:ext cx="815715" cy="349593"/>
      </dsp:txXfrm>
    </dsp:sp>
    <dsp:sp modelId="{18C9C307-0DE3-4167-A5F0-F7F56DC22BC4}">
      <dsp:nvSpPr>
        <dsp:cNvPr id="0" name=""/>
        <dsp:cNvSpPr/>
      </dsp:nvSpPr>
      <dsp:spPr>
        <a:xfrm rot="5400000">
          <a:off x="2830452" y="3939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Loop over rows, making API calls on ids as below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rockets/id, launchpads/id, payloads/id, cores/id</a:t>
          </a:r>
        </a:p>
      </dsp:txBody>
      <dsp:txXfrm rot="-5400000">
        <a:off x="815716" y="2091102"/>
        <a:ext cx="4749947" cy="683498"/>
      </dsp:txXfrm>
    </dsp:sp>
    <dsp:sp modelId="{F3C35AA3-2528-4B4B-9070-2C326DCC9026}">
      <dsp:nvSpPr>
        <dsp:cNvPr id="0" name=""/>
        <dsp:cNvSpPr/>
      </dsp:nvSpPr>
      <dsp:spPr>
        <a:xfrm rot="5400000">
          <a:off x="-174796" y="335040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Wrap up</a:t>
          </a:r>
        </a:p>
      </dsp:txBody>
      <dsp:txXfrm rot="-5400000">
        <a:off x="1" y="3583463"/>
        <a:ext cx="815715" cy="349593"/>
      </dsp:txXfrm>
    </dsp:sp>
    <dsp:sp modelId="{A2194579-4B2D-406A-8A7E-DCBB14E1B2E3}">
      <dsp:nvSpPr>
        <dsp:cNvPr id="0" name=""/>
        <dsp:cNvSpPr/>
      </dsp:nvSpPr>
      <dsp:spPr>
        <a:xfrm rot="5400000">
          <a:off x="2730824" y="1160868"/>
          <a:ext cx="956705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enrichment arrays to create new </a:t>
          </a:r>
          <a:r>
            <a:rPr lang="en-GB" sz="1400" kern="1200" dirty="0" err="1"/>
            <a:t>dataframe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drop Falcon-1 rows, and re-label flight numbers according to those rows that remain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replace missing  values in payload column with mean</a:t>
          </a:r>
        </a:p>
      </dsp:txBody>
      <dsp:txXfrm rot="-5400000">
        <a:off x="815715" y="3122679"/>
        <a:ext cx="4740221" cy="863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2D6BA5-650E-4C6E-8F9A-51C8864F806D}">
      <dsp:nvSpPr>
        <dsp:cNvPr id="0" name=""/>
        <dsp:cNvSpPr/>
      </dsp:nvSpPr>
      <dsp:spPr>
        <a:xfrm rot="5400000">
          <a:off x="-179572" y="182011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Get Wiki page</a:t>
          </a:r>
        </a:p>
      </dsp:txBody>
      <dsp:txXfrm rot="-5400000">
        <a:off x="1" y="421441"/>
        <a:ext cx="838003" cy="359144"/>
      </dsp:txXfrm>
    </dsp:sp>
    <dsp:sp modelId="{7CF08F15-5CEB-4BCA-8C36-22D19E4B6D73}">
      <dsp:nvSpPr>
        <dsp:cNvPr id="0" name=""/>
        <dsp:cNvSpPr/>
      </dsp:nvSpPr>
      <dsp:spPr>
        <a:xfrm rot="5400000">
          <a:off x="2831043" y="-1990600"/>
          <a:ext cx="77855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Retrieve wiki page, in this case from a specific archived copy</a:t>
          </a:r>
        </a:p>
      </dsp:txBody>
      <dsp:txXfrm rot="-5400000">
        <a:off x="838003" y="40446"/>
        <a:ext cx="4726629" cy="702543"/>
      </dsp:txXfrm>
    </dsp:sp>
    <dsp:sp modelId="{A6540C8C-957C-4E1C-9062-04CE6D5F55DA}">
      <dsp:nvSpPr>
        <dsp:cNvPr id="0" name=""/>
        <dsp:cNvSpPr/>
      </dsp:nvSpPr>
      <dsp:spPr>
        <a:xfrm rot="5400000">
          <a:off x="-179572" y="123178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Identify data</a:t>
          </a:r>
        </a:p>
      </dsp:txBody>
      <dsp:txXfrm rot="-5400000">
        <a:off x="1" y="1471212"/>
        <a:ext cx="838003" cy="359144"/>
      </dsp:txXfrm>
    </dsp:sp>
    <dsp:sp modelId="{FF1A54AF-F0D5-414D-97E9-9383BFD98838}">
      <dsp:nvSpPr>
        <dsp:cNvPr id="0" name=""/>
        <dsp:cNvSpPr/>
      </dsp:nvSpPr>
      <dsp:spPr>
        <a:xfrm rot="5400000">
          <a:off x="2831248" y="-941034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Find table structures, and select the 3</a:t>
          </a:r>
          <a:r>
            <a:rPr lang="en-GB" sz="1400" kern="1200" baseline="30000" dirty="0"/>
            <a:t>rd</a:t>
          </a:r>
          <a:r>
            <a:rPr lang="en-GB" sz="1400" kern="1200" dirty="0"/>
            <a:t> one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Identify table rows having a Flight Number</a:t>
          </a:r>
        </a:p>
      </dsp:txBody>
      <dsp:txXfrm rot="-5400000">
        <a:off x="838003" y="1090197"/>
        <a:ext cx="4726649" cy="702173"/>
      </dsp:txXfrm>
    </dsp:sp>
    <dsp:sp modelId="{F8980A29-A54F-4D30-A4EB-116591FD368D}">
      <dsp:nvSpPr>
        <dsp:cNvPr id="0" name=""/>
        <dsp:cNvSpPr/>
      </dsp:nvSpPr>
      <dsp:spPr>
        <a:xfrm rot="5400000">
          <a:off x="-179572" y="228155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“Scrape”</a:t>
          </a:r>
        </a:p>
      </dsp:txBody>
      <dsp:txXfrm rot="-5400000">
        <a:off x="1" y="2520982"/>
        <a:ext cx="838003" cy="359144"/>
      </dsp:txXfrm>
    </dsp:sp>
    <dsp:sp modelId="{8C735F23-8E42-4DC2-A20E-F03B14632B7A}">
      <dsp:nvSpPr>
        <dsp:cNvPr id="0" name=""/>
        <dsp:cNvSpPr/>
      </dsp:nvSpPr>
      <dsp:spPr>
        <a:xfrm rot="5400000">
          <a:off x="2831248" y="10873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From each row, extract useful data to list</a:t>
          </a:r>
        </a:p>
      </dsp:txBody>
      <dsp:txXfrm rot="-5400000">
        <a:off x="838003" y="2139966"/>
        <a:ext cx="4726649" cy="702173"/>
      </dsp:txXfrm>
    </dsp:sp>
    <dsp:sp modelId="{849E55B7-B251-4B23-91B5-DC5495CCD828}">
      <dsp:nvSpPr>
        <dsp:cNvPr id="0" name=""/>
        <dsp:cNvSpPr/>
      </dsp:nvSpPr>
      <dsp:spPr>
        <a:xfrm rot="5400000">
          <a:off x="-179572" y="333132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object</a:t>
          </a:r>
        </a:p>
      </dsp:txBody>
      <dsp:txXfrm rot="-5400000">
        <a:off x="1" y="3570752"/>
        <a:ext cx="838003" cy="359144"/>
      </dsp:txXfrm>
    </dsp:sp>
    <dsp:sp modelId="{89A14469-7409-4918-9756-2B368184879C}">
      <dsp:nvSpPr>
        <dsp:cNvPr id="0" name=""/>
        <dsp:cNvSpPr/>
      </dsp:nvSpPr>
      <dsp:spPr>
        <a:xfrm rot="5400000">
          <a:off x="2831248" y="115850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lists to a dictionary, and then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convert dictionary to a </a:t>
          </a:r>
          <a:r>
            <a:rPr lang="en-GB" sz="1400" kern="1200" dirty="0" err="1"/>
            <a:t>dataframe</a:t>
          </a:r>
          <a:endParaRPr lang="en-GB" sz="1400" kern="1200" dirty="0"/>
        </a:p>
      </dsp:txBody>
      <dsp:txXfrm rot="-5400000">
        <a:off x="838003" y="3189736"/>
        <a:ext cx="4726649" cy="702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F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-661208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1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35481B4-F55B-CF1C-7573-7B4D925ECE5F}"/>
              </a:ext>
            </a:extLst>
          </p:cNvPr>
          <p:cNvSpPr txBox="1">
            <a:spLocks/>
          </p:cNvSpPr>
          <p:nvPr userDrawn="1"/>
        </p:nvSpPr>
        <p:spPr>
          <a:xfrm>
            <a:off x="8752872" y="603066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00B050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465B0-8778-983D-EE1B-CE40E882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290932" cy="435133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1400"/>
              </a:spcBef>
              <a:defRPr sz="2200">
                <a:latin typeface="Abadi" panose="020B0604020104020204" pitchFamily="34" charset="0"/>
              </a:defRPr>
            </a:lvl1pPr>
            <a:lvl2pPr marL="685800" indent="-228600">
              <a:defRPr lang="en-US" sz="1900" kern="1200" dirty="0">
                <a:solidFill>
                  <a:schemeClr val="bg2">
                    <a:lumMod val="50000"/>
                  </a:schemeClr>
                </a:solidFill>
                <a:latin typeface="Abadi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marL="685800" lvl="1" indent="-22860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Title Underline">
            <a:extLst>
              <a:ext uri="{FF2B5EF4-FFF2-40B4-BE49-F238E27FC236}">
                <a16:creationId xmlns:a16="http://schemas.microsoft.com/office/drawing/2014/main" id="{3B099293-AF67-2FAE-B9C1-B63499CC0EC3}"/>
              </a:ext>
            </a:extLst>
          </p:cNvPr>
          <p:cNvCxnSpPr>
            <a:cxnSpLocks/>
          </p:cNvCxnSpPr>
          <p:nvPr userDrawn="1"/>
        </p:nvCxnSpPr>
        <p:spPr>
          <a:xfrm>
            <a:off x="792239" y="1267699"/>
            <a:ext cx="10515600" cy="0"/>
          </a:xfrm>
          <a:prstGeom prst="line">
            <a:avLst/>
          </a:prstGeom>
          <a:ln w="63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512836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453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B050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1.2-spacex-data-wrangling-v2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2-eda-dataviz-v2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1-eda-sql-coursera_sqllite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3.1-launch-site-location-v2.ipyn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spacex_dash_app.p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SpaceX-Machine-Learning-Prediction-Part-5-v1-log2.ipynb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latest" TargetMode="External"/><Relationship Id="rId2" Type="http://schemas.openxmlformats.org/officeDocument/2006/relationships/hyperlink" Target="https://github.com/r-spacex/SpaceX-AP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/index.php?title=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github.com/damianmulvena/DSCapstone/blob/main/jupyter-local-1.1a-spacex-data-collection-api-v2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github.com/damianmulvena/DSCapstone/blob/main/jupyter-local-1.1b-webscraping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C734BB-0470-4501-E086-442C107FC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4F7417-CA47-6157-D33B-6A84F059252A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Damian Mulvena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2025-03-06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524C727E-1C36-AA81-BD71-F333023CB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381299-2A23-80C8-D3E5-9EF37144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6876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0A3C-AB0A-270A-4D82-8C01535B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22E5-F2F0-6519-3055-DEB4AFFED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dataset_part_1.csv, (nominally) from the API retrieval, we explored some aspects of the data</a:t>
            </a:r>
          </a:p>
          <a:p>
            <a:r>
              <a:rPr lang="en-GB" dirty="0"/>
              <a:t>Missing values</a:t>
            </a:r>
          </a:p>
          <a:p>
            <a:pPr lvl="1"/>
            <a:r>
              <a:rPr lang="en-GB" dirty="0"/>
              <a:t>Reported missing values as percentage</a:t>
            </a:r>
          </a:p>
          <a:p>
            <a:pPr lvl="1"/>
            <a:r>
              <a:rPr lang="en-GB" dirty="0"/>
              <a:t>Only </a:t>
            </a:r>
            <a:r>
              <a:rPr lang="en-GB" dirty="0" err="1"/>
              <a:t>LandingPad</a:t>
            </a:r>
            <a:r>
              <a:rPr lang="en-GB" dirty="0"/>
              <a:t> had missing values, and for now this is expected and valid</a:t>
            </a:r>
          </a:p>
          <a:p>
            <a:r>
              <a:rPr lang="en-GB" dirty="0"/>
              <a:t>Explored</a:t>
            </a:r>
          </a:p>
          <a:p>
            <a:pPr lvl="1"/>
            <a:r>
              <a:rPr lang="en-GB" dirty="0"/>
              <a:t>Looked at number of launches by launch site</a:t>
            </a:r>
          </a:p>
          <a:p>
            <a:pPr lvl="1"/>
            <a:r>
              <a:rPr lang="en-GB" dirty="0"/>
              <a:t>Looked at number of launches for each type of orbit</a:t>
            </a:r>
          </a:p>
          <a:p>
            <a:pPr lvl="1"/>
            <a:r>
              <a:rPr lang="en-GB" dirty="0"/>
              <a:t>Looked at number of launches with each type of outcome</a:t>
            </a:r>
          </a:p>
          <a:p>
            <a:r>
              <a:rPr lang="en-GB" dirty="0"/>
              <a:t>Added column to reflect outcomes</a:t>
            </a:r>
          </a:p>
          <a:p>
            <a:pPr lvl="1"/>
            <a:r>
              <a:rPr lang="en-GB" dirty="0"/>
              <a:t>Created new column “class” to reflect successful or otherwise landing outcomes</a:t>
            </a:r>
          </a:p>
          <a:p>
            <a:r>
              <a:rPr lang="en-GB" dirty="0"/>
              <a:t>the GitHub URL of the completed data-wrangling notebook is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DSCapstone/jupyter-local-1.2-spacex-data-wrangling-v2.ipynb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994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880E-632B-E855-065C-036D8386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9442-7BD4-3052-2BDF-F9A18D894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1800" dirty="0"/>
              <a:t>Initially, scatterplots were created of Payload, FlightNo and Site combinations, in each case colouring the points by class (success):</a:t>
            </a:r>
          </a:p>
          <a:p>
            <a:pPr lvl="1"/>
            <a:r>
              <a:rPr lang="en-GB" dirty="0"/>
              <a:t>Payload vs FlightNo (showing fewer failures in later flights and heavier payloads)</a:t>
            </a:r>
          </a:p>
          <a:p>
            <a:pPr lvl="1"/>
            <a:r>
              <a:rPr lang="en-GB" dirty="0"/>
              <a:t>Site vs FlightNo (showing fewer failures in later flights, but more for CCAFS-SLC-40), and</a:t>
            </a:r>
          </a:p>
          <a:p>
            <a:pPr lvl="1"/>
            <a:r>
              <a:rPr lang="en-GB" dirty="0"/>
              <a:t>Site vs Payload (which backed up findings from previous 2 plots)</a:t>
            </a:r>
          </a:p>
          <a:p>
            <a:r>
              <a:rPr lang="en-GB" sz="1800" dirty="0"/>
              <a:t>Next plots looked at Orbit, finding that some orbit destinations had fewer fails:</a:t>
            </a:r>
          </a:p>
          <a:p>
            <a:pPr lvl="1"/>
            <a:r>
              <a:rPr lang="en-GB" dirty="0"/>
              <a:t>Orbit vs average Class (bar, showing 100% success for 4 orbits)</a:t>
            </a:r>
          </a:p>
          <a:p>
            <a:pPr lvl="1"/>
            <a:r>
              <a:rPr lang="en-GB" dirty="0"/>
              <a:t>Orbit vs FlightNo (reaffirming later flights as higher success)</a:t>
            </a:r>
          </a:p>
          <a:p>
            <a:pPr lvl="1"/>
            <a:r>
              <a:rPr lang="en-GB" dirty="0"/>
              <a:t>Orbit vs Payload (reaffirming heavier payloads as higher success)</a:t>
            </a:r>
          </a:p>
          <a:p>
            <a:r>
              <a:rPr lang="en-GB" sz="1800" dirty="0"/>
              <a:t>The last chart (</a:t>
            </a:r>
            <a:r>
              <a:rPr lang="en-GB" sz="1800" dirty="0" err="1"/>
              <a:t>AvgClass</a:t>
            </a:r>
            <a:r>
              <a:rPr lang="en-GB" sz="1800" dirty="0"/>
              <a:t> by Year) showed a steady rise in success over time</a:t>
            </a:r>
          </a:p>
          <a:p>
            <a:r>
              <a:rPr lang="en-GB" sz="1800" dirty="0"/>
              <a:t>Finally, the discrete value columns were transformed into categorical columns</a:t>
            </a:r>
          </a:p>
          <a:p>
            <a:r>
              <a:rPr lang="en-GB" sz="1800" dirty="0"/>
              <a:t>the GitHub URL of the completed EDA with data visualisation notebook is</a:t>
            </a:r>
          </a:p>
          <a:p>
            <a:pPr lvl="1"/>
            <a:r>
              <a:rPr lang="en-GB" dirty="0">
                <a:hlinkClick r:id="rId2"/>
              </a:rPr>
              <a:t>DSCapstone/jupyter-local-2.2-eda-dataviz-v2.ipynb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281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882E-1C89-11ED-9096-F29C8A37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 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A9566-C3EA-92A5-678B-E5163D99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SQL queries performed in analysis of launch data:</a:t>
            </a:r>
          </a:p>
          <a:p>
            <a:pPr lvl="1"/>
            <a:r>
              <a:rPr lang="en-GB" sz="1400" dirty="0"/>
              <a:t>count of rows in SPACEXTABLE (101)</a:t>
            </a:r>
          </a:p>
          <a:p>
            <a:pPr lvl="1"/>
            <a:r>
              <a:rPr lang="en-GB" sz="1400" dirty="0"/>
              <a:t>show 5 of the launch_site names beginning with “CCA” (Cape Canaveral)</a:t>
            </a:r>
          </a:p>
          <a:p>
            <a:pPr lvl="1"/>
            <a:r>
              <a:rPr lang="en-GB" sz="1400" dirty="0"/>
              <a:t>total payload mass for boosters launched by “NASA (CRS)”</a:t>
            </a:r>
          </a:p>
          <a:p>
            <a:pPr lvl="1"/>
            <a:r>
              <a:rPr lang="en-GB" sz="1400" dirty="0"/>
              <a:t>average payload mass for booster versions with “F9 v1.1”</a:t>
            </a:r>
          </a:p>
          <a:p>
            <a:pPr lvl="1"/>
            <a:r>
              <a:rPr lang="en-GB" sz="1400" dirty="0"/>
              <a:t>date of first successful landing to a ground pad</a:t>
            </a:r>
          </a:p>
          <a:p>
            <a:pPr lvl="1"/>
            <a:r>
              <a:rPr lang="en-GB" sz="1400" dirty="0"/>
              <a:t>List the boosters which landed to a drone ship with payload between 4000 and 6000</a:t>
            </a:r>
          </a:p>
          <a:p>
            <a:pPr lvl="1"/>
            <a:r>
              <a:rPr lang="en-GB" sz="1400" dirty="0"/>
              <a:t>Give the total mission counts by success and failure</a:t>
            </a:r>
          </a:p>
          <a:p>
            <a:pPr lvl="1"/>
            <a:r>
              <a:rPr lang="en-GB" sz="1400" dirty="0"/>
              <a:t>List the booster_versions which have carried the maximum payload</a:t>
            </a:r>
          </a:p>
          <a:p>
            <a:pPr lvl="1"/>
            <a:r>
              <a:rPr lang="en-GB" sz="1400" dirty="0"/>
              <a:t>display month name, failure landing_outcome in drone ship, booster version, and launch_site, for launches in 2015</a:t>
            </a:r>
          </a:p>
          <a:p>
            <a:pPr lvl="1"/>
            <a:r>
              <a:rPr lang="en-GB" sz="1400" dirty="0"/>
              <a:t>Rank the count of landing outcomes between the date 2010-06-04 and 2017-03-20, in descending order</a:t>
            </a:r>
          </a:p>
          <a:p>
            <a:r>
              <a:rPr lang="en-GB" dirty="0"/>
              <a:t>the GitHub URL of the completed EDA with SQL notebook is</a:t>
            </a:r>
          </a:p>
          <a:p>
            <a:pPr lvl="1"/>
            <a:r>
              <a:rPr lang="en-GB" dirty="0">
                <a:hlinkClick r:id="rId2"/>
              </a:rPr>
              <a:t>DSCapstone/jupyter-local-2.1-eda-sql-coursera_sqllite.ipynb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01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CC13-C89E-0604-1DF2-61C5EBC63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an Interactive Map with Folium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10E8C-484A-34B7-20BA-B2E451012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the launch data and mapping as provided with Folium library, I created:</a:t>
            </a:r>
          </a:p>
          <a:p>
            <a:pPr lvl="1"/>
            <a:r>
              <a:rPr lang="en-GB" sz="1600" dirty="0"/>
              <a:t>Circle markers, with name popup (i.e. when clicked) to help identify or locate each of the sites</a:t>
            </a:r>
          </a:p>
          <a:p>
            <a:pPr lvl="1"/>
            <a:r>
              <a:rPr lang="en-GB" sz="1600" dirty="0"/>
              <a:t>Map “</a:t>
            </a:r>
            <a:r>
              <a:rPr lang="en-GB" sz="1600" dirty="0" err="1"/>
              <a:t>DivIcon</a:t>
            </a:r>
            <a:r>
              <a:rPr lang="en-GB" sz="1600" dirty="0"/>
              <a:t>” Markers which placed a visible site name on the map at coordinates (no specific icon!)</a:t>
            </a:r>
          </a:p>
          <a:p>
            <a:pPr lvl="1"/>
            <a:r>
              <a:rPr lang="en-GB" sz="1600" dirty="0"/>
              <a:t>A single marker cluster was added to the map, which contained</a:t>
            </a:r>
          </a:p>
          <a:p>
            <a:pPr lvl="2"/>
            <a:r>
              <a:rPr lang="en-GB" sz="1600" dirty="0"/>
              <a:t>white Icon markers for each launch, with the icon core coloured green or red to denote success or failure</a:t>
            </a:r>
          </a:p>
          <a:p>
            <a:pPr lvl="2"/>
            <a:r>
              <a:rPr lang="en-GB" sz="1600" dirty="0"/>
              <a:t>and with each icon linked to others of any given site by its latitude and longitude coordinates</a:t>
            </a:r>
          </a:p>
          <a:p>
            <a:pPr lvl="1"/>
            <a:r>
              <a:rPr lang="en-GB" sz="1600" dirty="0"/>
              <a:t>A mouse pointer object was dropped to the map to help finding coordinates of a point</a:t>
            </a:r>
          </a:p>
          <a:p>
            <a:pPr lvl="1"/>
            <a:r>
              <a:rPr lang="en-GB" sz="1600" dirty="0"/>
              <a:t>Nearest coastline (railway, road) location markers were created and labelled with distance to nearest site</a:t>
            </a:r>
          </a:p>
          <a:p>
            <a:pPr lvl="1"/>
            <a:r>
              <a:rPr lang="en-GB" sz="1600" dirty="0"/>
              <a:t>PolyLine markers were then created joining the utility access points to the sites</a:t>
            </a:r>
          </a:p>
          <a:p>
            <a:r>
              <a:rPr lang="en-GB" dirty="0"/>
              <a:t>Explain why you added those objects</a:t>
            </a:r>
          </a:p>
          <a:p>
            <a:pPr lvl="1"/>
            <a:r>
              <a:rPr lang="en-GB" sz="1600" dirty="0"/>
              <a:t>Launch site and success/failure markers help us to understand site and success level</a:t>
            </a:r>
          </a:p>
          <a:p>
            <a:pPr lvl="1"/>
            <a:r>
              <a:rPr lang="en-GB" sz="1600" dirty="0"/>
              <a:t>Access to services is important in determining the cost of running a site, so mapping these </a:t>
            </a:r>
            <a:r>
              <a:rPr lang="en-GB" sz="1600"/>
              <a:t>is important</a:t>
            </a:r>
            <a:endParaRPr lang="en-GB" sz="1600" dirty="0"/>
          </a:p>
          <a:p>
            <a:r>
              <a:rPr lang="en-GB" dirty="0"/>
              <a:t>the GitHub URL of the completed Folium mapping notebook is</a:t>
            </a:r>
          </a:p>
          <a:p>
            <a:pPr lvl="1"/>
            <a:r>
              <a:rPr lang="en-GB" dirty="0">
                <a:hlinkClick r:id="rId2"/>
              </a:rPr>
              <a:t>DSCapstone/jupyter-local-3.1-launch-site-location-v2.ipynb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4917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6EC50-201C-E07E-64B8-D34EEF6E4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4D71-09D1-4BF9-3AAB-E585020E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CF94A-F794-AEC0-6DCC-EE2E7FBEF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graphs and user-interaction controls are as follows:</a:t>
            </a:r>
          </a:p>
          <a:p>
            <a:pPr lvl="1"/>
            <a:r>
              <a:rPr lang="en-GB" dirty="0"/>
              <a:t>A dropdown allows user to select either ALL sites, or a specific site</a:t>
            </a:r>
          </a:p>
          <a:p>
            <a:pPr lvl="1"/>
            <a:r>
              <a:rPr lang="en-GB" dirty="0"/>
              <a:t>A RangeSlider control lets user control the payload range of interest in the 2</a:t>
            </a:r>
            <a:r>
              <a:rPr lang="en-GB" baseline="30000" dirty="0"/>
              <a:t>nd</a:t>
            </a:r>
            <a:r>
              <a:rPr lang="en-GB" dirty="0"/>
              <a:t> graph</a:t>
            </a:r>
          </a:p>
          <a:p>
            <a:pPr lvl="1"/>
            <a:r>
              <a:rPr lang="en-GB" dirty="0"/>
              <a:t>The first plot is a pie-chart, showing:</a:t>
            </a:r>
          </a:p>
          <a:p>
            <a:pPr lvl="2"/>
            <a:r>
              <a:rPr lang="en-GB" dirty="0"/>
              <a:t>Total (count) of success, by site, across all sites (key is site-name), or</a:t>
            </a:r>
          </a:p>
          <a:p>
            <a:pPr lvl="2"/>
            <a:r>
              <a:rPr lang="en-GB" dirty="0"/>
              <a:t>Proportion of success to failure for the selected site (key is success/fail)</a:t>
            </a:r>
          </a:p>
          <a:p>
            <a:pPr lvl="1"/>
            <a:r>
              <a:rPr lang="en-GB" dirty="0"/>
              <a:t>The lower plot is a scatterplot of success (class) vs Payload Mass (key by Booster Version), whether filtered by sitename, or for all sites</a:t>
            </a:r>
          </a:p>
          <a:p>
            <a:r>
              <a:rPr lang="en-GB" dirty="0"/>
              <a:t>These plots and controls allow user to more closely examine</a:t>
            </a:r>
          </a:p>
          <a:p>
            <a:pPr lvl="1"/>
            <a:r>
              <a:rPr lang="en-GB" dirty="0"/>
              <a:t>Success vs Failure for different sites, payload mass ranges, or booster versions</a:t>
            </a:r>
          </a:p>
          <a:p>
            <a:r>
              <a:rPr lang="en-GB" dirty="0"/>
              <a:t>the GitHub URL of your completed Plotly Dash lab is:</a:t>
            </a:r>
          </a:p>
          <a:p>
            <a:pPr lvl="1"/>
            <a:r>
              <a:rPr lang="en-GB" dirty="0">
                <a:hlinkClick r:id="rId2"/>
              </a:rPr>
              <a:t>DSCapstone/spacex_dash_app.py at main · damianmulvena/DSCapstone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118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F1B4F-B1ED-EA7A-FC61-A5A813BDE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AE35-FD7A-261F-098D-11ECBFDB8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DFE5-0BBD-F3DE-7882-26212AF9B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Different classification models were evaluated using </a:t>
            </a:r>
            <a:r>
              <a:rPr lang="en-GB" sz="2000" dirty="0" err="1"/>
              <a:t>GridSearchCV</a:t>
            </a:r>
            <a:r>
              <a:rPr lang="en-GB" sz="2000" dirty="0"/>
              <a:t>, a Cross Validation tool which checks a range of parameters for different estimators, using the same data, returning the best parameters and a score</a:t>
            </a:r>
          </a:p>
          <a:p>
            <a:pPr lvl="1"/>
            <a:r>
              <a:rPr lang="en-GB" sz="1600" dirty="0"/>
              <a:t>X data was drawn from our dataset_part_3 file, which had categorised columns</a:t>
            </a:r>
          </a:p>
          <a:p>
            <a:pPr lvl="1"/>
            <a:r>
              <a:rPr lang="en-GB" sz="1600" dirty="0"/>
              <a:t>Y was drawn from dataset_part_2, taking just the class “labelled” data</a:t>
            </a:r>
          </a:p>
          <a:p>
            <a:pPr lvl="1"/>
            <a:r>
              <a:rPr lang="en-GB" sz="1600" dirty="0"/>
              <a:t>the </a:t>
            </a:r>
            <a:r>
              <a:rPr lang="en-GB" sz="1600" dirty="0" err="1"/>
              <a:t>train_test_split</a:t>
            </a:r>
            <a:r>
              <a:rPr lang="en-GB" sz="1600" dirty="0"/>
              <a:t> function was used to break X and Y into train and test (20%) sets</a:t>
            </a:r>
          </a:p>
          <a:p>
            <a:pPr lvl="1"/>
            <a:r>
              <a:rPr lang="en-GB" sz="1600" dirty="0"/>
              <a:t>Then, for each of 4 estimators – </a:t>
            </a:r>
            <a:r>
              <a:rPr lang="en-GB" sz="1600" dirty="0" err="1"/>
              <a:t>LogisticRegression</a:t>
            </a:r>
            <a:r>
              <a:rPr lang="en-GB" sz="1600" dirty="0"/>
              <a:t>, SVM (Support Vector Machine), </a:t>
            </a:r>
            <a:r>
              <a:rPr lang="en-GB" sz="1600" dirty="0" err="1"/>
              <a:t>DecisionTreeClassifier</a:t>
            </a:r>
            <a:r>
              <a:rPr lang="en-GB" sz="1600" dirty="0"/>
              <a:t> and KNN (K-Nearest </a:t>
            </a:r>
            <a:r>
              <a:rPr lang="en-GB" sz="1600" dirty="0" err="1"/>
              <a:t>Neighbors</a:t>
            </a:r>
            <a:r>
              <a:rPr lang="en-GB" sz="1600" dirty="0"/>
              <a:t>) the following steps were taken:</a:t>
            </a:r>
          </a:p>
          <a:p>
            <a:pPr lvl="2"/>
            <a:r>
              <a:rPr lang="en-GB" sz="1600" dirty="0"/>
              <a:t>Define parameters to be compared for the estimator,</a:t>
            </a:r>
          </a:p>
          <a:p>
            <a:pPr lvl="2"/>
            <a:r>
              <a:rPr lang="en-GB" sz="1600" dirty="0"/>
              <a:t>Create a new estimator object</a:t>
            </a:r>
          </a:p>
          <a:p>
            <a:pPr lvl="2"/>
            <a:r>
              <a:rPr lang="en-GB" sz="1600" dirty="0"/>
              <a:t>Pass parameters and the estimator object to </a:t>
            </a:r>
            <a:r>
              <a:rPr lang="en-GB" sz="1600" dirty="0" err="1"/>
              <a:t>GridSearchCV</a:t>
            </a:r>
            <a:endParaRPr lang="en-GB" sz="1600" dirty="0"/>
          </a:p>
          <a:p>
            <a:pPr lvl="2"/>
            <a:r>
              <a:rPr lang="en-GB" sz="1600" dirty="0"/>
              <a:t>Fit the data (using </a:t>
            </a:r>
            <a:r>
              <a:rPr lang="en-GB" sz="1600" dirty="0" err="1"/>
              <a:t>X_train</a:t>
            </a:r>
            <a:r>
              <a:rPr lang="en-GB" sz="1600" dirty="0"/>
              <a:t>, </a:t>
            </a:r>
            <a:r>
              <a:rPr lang="en-GB" sz="1600" dirty="0" err="1"/>
              <a:t>Y_train</a:t>
            </a:r>
            <a:r>
              <a:rPr lang="en-GB" sz="1600" dirty="0"/>
              <a:t>), returning a new </a:t>
            </a:r>
            <a:r>
              <a:rPr lang="en-GB" sz="1600" dirty="0" err="1"/>
              <a:t>predictor_cv</a:t>
            </a:r>
            <a:r>
              <a:rPr lang="en-GB" sz="1600" dirty="0"/>
              <a:t> object for the results</a:t>
            </a:r>
          </a:p>
          <a:p>
            <a:pPr lvl="2"/>
            <a:r>
              <a:rPr lang="en-GB" sz="1600" dirty="0"/>
              <a:t>Score the results, using </a:t>
            </a:r>
            <a:r>
              <a:rPr lang="en-GB" sz="1600" dirty="0" err="1"/>
              <a:t>X_test</a:t>
            </a:r>
            <a:r>
              <a:rPr lang="en-GB" sz="1600" dirty="0"/>
              <a:t>, </a:t>
            </a:r>
            <a:r>
              <a:rPr lang="en-GB" sz="1600" dirty="0" err="1"/>
              <a:t>Y_test</a:t>
            </a:r>
            <a:endParaRPr lang="en-GB" sz="1600" dirty="0"/>
          </a:p>
          <a:p>
            <a:pPr lvl="2"/>
            <a:r>
              <a:rPr lang="en-GB" sz="1600" dirty="0"/>
              <a:t>Create a prediction </a:t>
            </a:r>
            <a:r>
              <a:rPr lang="en-GB" sz="1600" dirty="0" err="1"/>
              <a:t>yhat</a:t>
            </a:r>
            <a:r>
              <a:rPr lang="en-GB" sz="1600" dirty="0"/>
              <a:t> using </a:t>
            </a:r>
            <a:r>
              <a:rPr lang="en-GB" sz="1600" dirty="0" err="1"/>
              <a:t>X_test</a:t>
            </a:r>
            <a:r>
              <a:rPr lang="en-GB" sz="1600" dirty="0"/>
              <a:t>, and plot a confusion matrix of </a:t>
            </a:r>
            <a:r>
              <a:rPr lang="en-GB" sz="1600" dirty="0" err="1"/>
              <a:t>Y_test</a:t>
            </a:r>
            <a:r>
              <a:rPr lang="en-GB" sz="1600" dirty="0"/>
              <a:t> vs </a:t>
            </a:r>
            <a:r>
              <a:rPr lang="en-GB" sz="1600" dirty="0" err="1"/>
              <a:t>yhat</a:t>
            </a:r>
            <a:endParaRPr lang="en-GB" sz="1600" dirty="0"/>
          </a:p>
          <a:p>
            <a:r>
              <a:rPr lang="en-GB" dirty="0"/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of the completed predictive analysis lab is:</a:t>
            </a:r>
          </a:p>
          <a:p>
            <a:pPr lvl="1"/>
            <a:r>
              <a:rPr lang="en-GB" dirty="0">
                <a:hlinkClick r:id="rId2"/>
              </a:rPr>
              <a:t>DSCapstone/SpaceX-Machine-Learning-Prediction-Part-5-v1-log2.ipynb at main · damianmulvena/DSCapstone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174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D1040-6F75-BC9A-09FF-41080AEA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633D-403F-BC09-770C-B25F9E6DC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AD8C-1737-2A5F-6CF1-114818943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Exploratory data analysis results</a:t>
            </a:r>
          </a:p>
          <a:p>
            <a:r>
              <a:rPr lang="en-GB" dirty="0"/>
              <a:t>Interactive analytics demo in screenshots</a:t>
            </a:r>
          </a:p>
          <a:p>
            <a:r>
              <a:rPr lang="en-GB" dirty="0"/>
              <a:t>Predictive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3939402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A379C-07E3-57A9-2D64-E9A0A81A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Insights drawn from EDA - Section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122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618CE3-7924-D23D-D466-15672F99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  <a:p>
            <a:r>
              <a:rPr lang="en-GB" dirty="0"/>
              <a:t>Introduction</a:t>
            </a:r>
          </a:p>
          <a:p>
            <a:r>
              <a:rPr lang="en-GB" dirty="0"/>
              <a:t>Methodology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Conclusion</a:t>
            </a:r>
          </a:p>
          <a:p>
            <a:r>
              <a:rPr lang="en-GB" dirty="0"/>
              <a:t>Appendix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700A1-5F09-77B8-9038-7600DE2E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9459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93AEE2-29D7-9DC4-5A7C-097A0EDAF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Summary of methodologies</a:t>
            </a:r>
          </a:p>
          <a:p>
            <a:r>
              <a:rPr lang="en-GB" dirty="0"/>
              <a:t>Summary of all results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269E5-4A26-7910-41E9-BD97166C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58473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E61C0CD-040F-13E6-62A7-B756FCA6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Proximity Analysis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2DC3F-8476-0528-1348-E9118EAA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41C4-9310-5B0E-5E67-5F85282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A1FDF7-3295-BF45-D34D-4CC7907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background and context</a:t>
            </a:r>
          </a:p>
          <a:p>
            <a:r>
              <a:rPr lang="en-GB" dirty="0"/>
              <a:t>Problems you want to find answers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605179-75B8-AFEF-8020-1AFA80AC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30088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B72D-6BEB-C7D5-34B3-AD617FD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2450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817D-53C8-1FEC-C7ED-64195D3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D6D825-09A5-DB88-32F2-E8754221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  <a:r>
              <a:rPr lang="en-GB" sz="3700" kern="1200" dirty="0">
                <a:solidFill>
                  <a:srgbClr val="0B49CB"/>
                </a:solidFill>
                <a:effectLst/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rPr>
              <a:t> - Section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AD6A-E9CC-7C33-3E58-95841C62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92AF-217C-75F2-8546-A59B9B3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E8A0-97E9-E65B-CD83-B493885E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362D-0B67-C644-522F-42B9DFC7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A2FBFCA6-8792-163B-D5A5-D9537B59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Goodbye, and Thanks!</a:t>
            </a:r>
          </a:p>
        </p:txBody>
      </p:sp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8FAC38C-CC8F-176C-0A15-5A770A82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 - Section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DA61-2835-9CCA-2AB0-A83D6218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0160-C744-7B18-0153-7EA0963B0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r>
              <a:rPr lang="en-GB" dirty="0"/>
              <a:t>Data collection methodology:</a:t>
            </a:r>
          </a:p>
          <a:p>
            <a:pPr lvl="1"/>
            <a:r>
              <a:rPr lang="en-GB" dirty="0"/>
              <a:t>Describe how data was collected </a:t>
            </a:r>
          </a:p>
          <a:p>
            <a:r>
              <a:rPr lang="en-GB" dirty="0"/>
              <a:t>Perform data wrangling</a:t>
            </a:r>
          </a:p>
          <a:p>
            <a:pPr lvl="1"/>
            <a:r>
              <a:rPr lang="en-GB" dirty="0"/>
              <a:t>Describe how data was processed</a:t>
            </a:r>
          </a:p>
          <a:p>
            <a:r>
              <a:rPr lang="en-GB" dirty="0"/>
              <a:t>Perform exploratory data analysis (EDA) using visualization and SQL</a:t>
            </a:r>
          </a:p>
          <a:p>
            <a:r>
              <a:rPr lang="en-GB" dirty="0"/>
              <a:t>Perform interactive visual analytics using Folium and Plotly Dash</a:t>
            </a:r>
          </a:p>
          <a:p>
            <a:r>
              <a:rPr lang="en-GB" dirty="0"/>
              <a:t>Perform predictive analysis using classification models</a:t>
            </a:r>
          </a:p>
          <a:p>
            <a:pPr lvl="1"/>
            <a:r>
              <a:rPr lang="en-GB" dirty="0"/>
              <a:t>How to build, tune, evaluate classification models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220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0585-DC32-F89E-AB49-C34C08EF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B76C-B831-5C2B-09BE-A4F3AFBB8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Primary data was SpaceX API collection, which provides details of Space-X launches</a:t>
            </a:r>
          </a:p>
          <a:p>
            <a:pPr lvl="1"/>
            <a:r>
              <a:rPr lang="en-GB" dirty="0"/>
              <a:t>as maintained and documented in </a:t>
            </a:r>
            <a:r>
              <a:rPr lang="en-GB" dirty="0">
                <a:hlinkClick r:id="rId2"/>
              </a:rPr>
              <a:t>https://github.com/r-spacex/SpaceX-API</a:t>
            </a:r>
            <a:endParaRPr lang="en-GB" dirty="0"/>
          </a:p>
          <a:p>
            <a:pPr lvl="1"/>
            <a:r>
              <a:rPr lang="en-GB" dirty="0"/>
              <a:t>and accessed via http API requests at </a:t>
            </a:r>
            <a:r>
              <a:rPr lang="en-GB" dirty="0">
                <a:hlinkClick r:id="rId3"/>
              </a:rPr>
              <a:t>https://api.spacexdata.com/v4/launches/latest</a:t>
            </a:r>
            <a:endParaRPr lang="en-GB" dirty="0"/>
          </a:p>
          <a:p>
            <a:r>
              <a:rPr lang="en-GB" dirty="0"/>
              <a:t>Data on Space-X launches was also gathered from Wikipedia tables</a:t>
            </a:r>
          </a:p>
          <a:p>
            <a:pPr lvl="1"/>
            <a:r>
              <a:rPr lang="en-GB" dirty="0"/>
              <a:t>from page </a:t>
            </a:r>
            <a:r>
              <a:rPr lang="en-GB" dirty="0">
                <a:hlinkClick r:id="rId4"/>
              </a:rPr>
              <a:t>https://en.wikipedia.org/w/index.php?title=List_of_Falcon_9_and_Falcon_Heavy_launches</a:t>
            </a:r>
            <a:endParaRPr lang="en-GB" dirty="0"/>
          </a:p>
          <a:p>
            <a:pPr lvl="1"/>
            <a:r>
              <a:rPr lang="en-GB" dirty="0"/>
              <a:t>which is accessed by Web-Scraping methods</a:t>
            </a:r>
          </a:p>
          <a:p>
            <a:r>
              <a:rPr lang="en-GB" dirty="0"/>
              <a:t>In each case, the actual data used was a snapshot for course consistency</a:t>
            </a:r>
          </a:p>
        </p:txBody>
      </p:sp>
    </p:spTree>
    <p:extLst>
      <p:ext uri="{BB962C8B-B14F-4D97-AF65-F5344CB8AC3E}">
        <p14:creationId xmlns:p14="http://schemas.microsoft.com/office/powerpoint/2010/main" val="153674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DC58-E99C-B664-1178-98E1ACCC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C5E42-10BE-B49F-28F3-55FAEC3A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SpaceX API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B1CCE-A456-3A02-6D87-F69DF5A08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Primary data collection involved making http request “Get” calls, to an API interface at api.spacexdata.com</a:t>
            </a:r>
          </a:p>
          <a:p>
            <a:r>
              <a:rPr lang="en-GB" dirty="0"/>
              <a:t>Part of the process involved taking id values from the initially loaded data, and using these as lookups to retrieve additional detail</a:t>
            </a:r>
          </a:p>
          <a:p>
            <a:r>
              <a:rPr lang="en-GB" dirty="0"/>
              <a:t>the GitHub URL of the completed SpaceX API calls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DSCapstone/jupyter-local-1.1a-spacex-data-collection-api-v2.ipynb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09F507E-54FB-5B91-A0B9-03FEF24B4A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391341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113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EE3B1-565E-7F59-192F-A46112AF5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FA835-3F90-132B-22B2-62950B40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Scraping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39DE-64CE-3E46-EEB6-503EAB573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In web-scraping we request an html page and parse it to extract relevant details, using the </a:t>
            </a:r>
            <a:r>
              <a:rPr lang="en-GB" dirty="0" err="1"/>
              <a:t>BeautifulSoup</a:t>
            </a:r>
            <a:r>
              <a:rPr lang="en-GB" dirty="0"/>
              <a:t> library to seek out the data elements of interest</a:t>
            </a:r>
          </a:p>
          <a:p>
            <a:r>
              <a:rPr lang="en-GB" dirty="0"/>
              <a:t>the GitHub URL of the completed web-scraping notebook is </a:t>
            </a:r>
          </a:p>
          <a:p>
            <a:pPr lvl="1"/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DSCapstone/jupyter-local-1.1b-webscraping.ipynb at main · damianmulvena/DSCapstone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44C3476-2F21-BE95-7FB9-51BFCE5591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2642787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1108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5008</TotalTime>
  <Words>2443</Words>
  <Application>Microsoft Office PowerPoint</Application>
  <PresentationFormat>Widescreen</PresentationFormat>
  <Paragraphs>300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Abadi</vt:lpstr>
      <vt:lpstr>Arial</vt:lpstr>
      <vt:lpstr>Calibri</vt:lpstr>
      <vt:lpstr>Custom Design</vt:lpstr>
      <vt:lpstr>Presentation Title</vt:lpstr>
      <vt:lpstr>Outline</vt:lpstr>
      <vt:lpstr>Executive Summary</vt:lpstr>
      <vt:lpstr>Introduction</vt:lpstr>
      <vt:lpstr>Methodology - Section</vt:lpstr>
      <vt:lpstr>Methodology</vt:lpstr>
      <vt:lpstr>Data Collection Overview</vt:lpstr>
      <vt:lpstr>Data Collection – SpaceX API</vt:lpstr>
      <vt:lpstr>Data Collection – Scraping</vt:lpstr>
      <vt:lpstr>Data Wrangling</vt:lpstr>
      <vt:lpstr>EDA with Data Visualization</vt:lpstr>
      <vt:lpstr>EDA with SQL</vt:lpstr>
      <vt:lpstr>Build an Interactive Map with Folium</vt:lpstr>
      <vt:lpstr>Build a Dashboard with Plotly Dash</vt:lpstr>
      <vt:lpstr>Predictive Analysis (Classification)</vt:lpstr>
      <vt:lpstr>Results</vt:lpstr>
      <vt:lpstr>Insights drawn from EDA - Section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Site Proximity Analysis - Section</vt:lpstr>
      <vt:lpstr>PowerPoint Presentation</vt:lpstr>
      <vt:lpstr>PowerPoint Presentation</vt:lpstr>
      <vt:lpstr>PowerPoint Presentation</vt:lpstr>
      <vt:lpstr>Build a Dashboard with Plotly Dash - Section</vt:lpstr>
      <vt:lpstr>PowerPoint Presentation</vt:lpstr>
      <vt:lpstr>PowerPoint Presentation</vt:lpstr>
      <vt:lpstr>PowerPoint Presentation</vt:lpstr>
      <vt:lpstr>Predictive Analysis (Classification) - Section</vt:lpstr>
      <vt:lpstr>PowerPoint Presentation</vt:lpstr>
      <vt:lpstr>PowerPoint Presentation</vt:lpstr>
      <vt:lpstr>PowerPoint Presentation</vt:lpstr>
      <vt:lpstr>PowerPoint Presentation</vt:lpstr>
      <vt:lpstr>Goodbye, and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221</cp:revision>
  <dcterms:created xsi:type="dcterms:W3CDTF">2021-04-29T18:58:34Z</dcterms:created>
  <dcterms:modified xsi:type="dcterms:W3CDTF">2025-03-07T22:07:58Z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